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9" r:id="rId2"/>
    <p:sldId id="318" r:id="rId3"/>
    <p:sldId id="319" r:id="rId4"/>
    <p:sldId id="280" r:id="rId5"/>
    <p:sldId id="323" r:id="rId6"/>
    <p:sldId id="324" r:id="rId7"/>
    <p:sldId id="316" r:id="rId8"/>
    <p:sldId id="325" r:id="rId9"/>
    <p:sldId id="326" r:id="rId10"/>
    <p:sldId id="327" r:id="rId11"/>
    <p:sldId id="32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0" d="100"/>
          <a:sy n="120" d="100"/>
        </p:scale>
        <p:origin x="126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3B331D-CF92-4D43-B73A-5FA5CBABB676}" type="datetimeFigureOut">
              <a:rPr lang="en-US" smtClean="0"/>
              <a:pPr/>
              <a:t>1/16/2020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76CF57-CED1-4C11-B14E-585EA628DD6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647776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84180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74376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8796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r>
              <a:rPr lang="en-US" dirty="0"/>
              <a:t>This course</a:t>
            </a:r>
            <a:r>
              <a:rPr lang="en-US" baseline="0" dirty="0"/>
              <a:t> is….</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r>
              <a:rPr lang="en-US" dirty="0"/>
              <a:t>This course</a:t>
            </a:r>
            <a:r>
              <a:rPr lang="en-US" baseline="0" dirty="0"/>
              <a:t> is….</a:t>
            </a:r>
            <a:endParaRPr lang="en-US" dirty="0"/>
          </a:p>
        </p:txBody>
      </p:sp>
    </p:spTree>
    <p:extLst>
      <p:ext uri="{BB962C8B-B14F-4D97-AF65-F5344CB8AC3E}">
        <p14:creationId xmlns:p14="http://schemas.microsoft.com/office/powerpoint/2010/main" val="2586397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r>
              <a:rPr lang="en-US" dirty="0"/>
              <a:t>This course</a:t>
            </a:r>
            <a:r>
              <a:rPr lang="en-US" baseline="0" dirty="0"/>
              <a:t> is….</a:t>
            </a:r>
            <a:endParaRPr lang="en-US" dirty="0"/>
          </a:p>
        </p:txBody>
      </p:sp>
    </p:spTree>
    <p:extLst>
      <p:ext uri="{BB962C8B-B14F-4D97-AF65-F5344CB8AC3E}">
        <p14:creationId xmlns:p14="http://schemas.microsoft.com/office/powerpoint/2010/main" val="254276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06307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306770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2FAFE7-0F51-4E12-9C34-C03C271DD57F}" type="datetimeFigureOut">
              <a:rPr lang="en-US" smtClean="0"/>
              <a:pPr/>
              <a:t>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2FAFE7-0F51-4E12-9C34-C03C271DD57F}" type="datetimeFigureOut">
              <a:rPr lang="en-US" smtClean="0"/>
              <a:pPr/>
              <a:t>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2FAFE7-0F51-4E12-9C34-C03C271DD57F}" type="datetimeFigureOut">
              <a:rPr lang="en-US" smtClean="0"/>
              <a:pPr/>
              <a:t>1/16/2020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2FAFE7-0F51-4E12-9C34-C03C271DD57F}" type="datetimeFigureOut">
              <a:rPr lang="en-US" smtClean="0"/>
              <a:pPr/>
              <a:t>1/16/2020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FAFE7-0F51-4E12-9C34-C03C271DD57F}" type="datetimeFigureOut">
              <a:rPr lang="en-US" smtClean="0"/>
              <a:pPr/>
              <a:t>1/16/2020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2FAFE7-0F51-4E12-9C34-C03C271DD57F}" type="datetimeFigureOut">
              <a:rPr lang="en-US" smtClean="0"/>
              <a:pPr/>
              <a:t>1/16/2020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B0F13-5EBC-4480-B953-33D6F26966D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919941" cy="6858000"/>
          </a:xfrm>
          <a:prstGeom prst="rect">
            <a:avLst/>
          </a:prstGeom>
          <a:noFill/>
          <a:ln w="9525">
            <a:noFill/>
            <a:miter lim="800000"/>
            <a:headEnd/>
            <a:tailEnd/>
          </a:ln>
        </p:spPr>
      </p:pic>
      <p:sp>
        <p:nvSpPr>
          <p:cNvPr id="8" name="TextBox 7"/>
          <p:cNvSpPr txBox="1"/>
          <p:nvPr/>
        </p:nvSpPr>
        <p:spPr>
          <a:xfrm>
            <a:off x="2200087" y="205732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latin typeface="Arial" pitchFamily="34" charset="0"/>
                <a:cs typeface="Arial" pitchFamily="34" charset="0"/>
              </a:rPr>
              <a:t>Secure Acquisition </a:t>
            </a:r>
          </a:p>
        </p:txBody>
      </p:sp>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9" name="Rectangle 3"/>
          <p:cNvSpPr txBox="1">
            <a:spLocks/>
          </p:cNvSpPr>
          <p:nvPr/>
        </p:nvSpPr>
        <p:spPr bwMode="auto">
          <a:xfrm>
            <a:off x="2489573" y="2673948"/>
            <a:ext cx="6096000" cy="275527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92500" lnSpcReduction="10000"/>
          </a:bodyPr>
          <a:lstStyle/>
          <a:p>
            <a:pPr marL="381000" lvl="0" indent="-381000" algn="ctr">
              <a:spcBef>
                <a:spcPct val="20000"/>
              </a:spcBef>
            </a:pPr>
            <a:r>
              <a:rPr lang="en-US" sz="2600" dirty="0">
                <a:solidFill>
                  <a:schemeClr val="bg1"/>
                </a:solidFill>
                <a:latin typeface="Arial" pitchFamily="34" charset="0"/>
                <a:cs typeface="Arial" pitchFamily="34" charset="0"/>
              </a:rPr>
              <a:t>A Detailed Approach to Building a Consistently Secure Acquisition Process</a:t>
            </a:r>
          </a:p>
          <a:p>
            <a:pPr marL="381000" lvl="0" indent="-381000" algn="ctr">
              <a:spcBef>
                <a:spcPct val="20000"/>
              </a:spcBef>
            </a:pPr>
            <a:endParaRPr lang="en-US" sz="2400" dirty="0">
              <a:solidFill>
                <a:schemeClr val="bg1"/>
              </a:solidFill>
              <a:latin typeface="Arial" pitchFamily="34" charset="0"/>
              <a:cs typeface="Arial" pitchFamily="34" charset="0"/>
            </a:endParaRPr>
          </a:p>
          <a:p>
            <a:pPr marL="381000" lvl="0" indent="-381000" algn="ctr">
              <a:spcBef>
                <a:spcPct val="20000"/>
              </a:spcBef>
            </a:pPr>
            <a:r>
              <a:rPr lang="en-US" sz="2400" dirty="0">
                <a:solidFill>
                  <a:schemeClr val="bg1"/>
                </a:solidFill>
                <a:latin typeface="Arial" pitchFamily="34" charset="0"/>
                <a:cs typeface="Arial" pitchFamily="34" charset="0"/>
              </a:rPr>
              <a:t>Course Architects:</a:t>
            </a:r>
          </a:p>
          <a:p>
            <a:pPr marL="381000" lvl="0" indent="-381000" algn="ctr">
              <a:spcBef>
                <a:spcPct val="20000"/>
              </a:spcBef>
            </a:pPr>
            <a:r>
              <a:rPr lang="en-US" sz="2400" dirty="0">
                <a:solidFill>
                  <a:schemeClr val="bg1"/>
                </a:solidFill>
                <a:latin typeface="Arial" pitchFamily="34" charset="0"/>
                <a:cs typeface="Arial" pitchFamily="34" charset="0"/>
              </a:rPr>
              <a:t>Dan Shoemaker, Ph.D.</a:t>
            </a:r>
          </a:p>
          <a:p>
            <a:pPr marL="381000" lvl="0" indent="-381000" algn="ctr">
              <a:spcBef>
                <a:spcPct val="20000"/>
              </a:spcBef>
            </a:pPr>
            <a:r>
              <a:rPr lang="en-US" sz="2400" dirty="0">
                <a:solidFill>
                  <a:schemeClr val="bg1"/>
                </a:solidFill>
                <a:latin typeface="Arial" pitchFamily="34" charset="0"/>
                <a:cs typeface="Arial" pitchFamily="34" charset="0"/>
              </a:rPr>
              <a:t>Anne Kohnke, Ph.D.</a:t>
            </a:r>
          </a:p>
          <a:p>
            <a:pPr marL="381000" lvl="0" indent="-381000" algn="ctr">
              <a:spcBef>
                <a:spcPct val="20000"/>
              </a:spcBef>
            </a:pPr>
            <a:r>
              <a:rPr lang="en-US" sz="2400" dirty="0">
                <a:solidFill>
                  <a:schemeClr val="bg1"/>
                </a:solidFill>
                <a:latin typeface="Arial" pitchFamily="34" charset="0"/>
                <a:cs typeface="Arial" pitchFamily="34" charset="0"/>
              </a:rPr>
              <a:t>Nancy R. Mead, Ph.D.</a:t>
            </a:r>
          </a:p>
          <a:p>
            <a:pPr marL="381000" lvl="0" indent="-381000" algn="ctr">
              <a:spcBef>
                <a:spcPct val="20000"/>
              </a:spcBef>
            </a:pPr>
            <a:endParaRPr kumimoji="0" lang="en-US" sz="24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lvl="0" indent="-381000" algn="ctr">
              <a:spcBef>
                <a:spcPct val="20000"/>
              </a:spcBef>
            </a:pPr>
            <a:endParaRPr kumimoji="0" lang="en-US" sz="200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3" name="Picture 2">
            <a:extLst>
              <a:ext uri="{FF2B5EF4-FFF2-40B4-BE49-F238E27FC236}">
                <a16:creationId xmlns:a16="http://schemas.microsoft.com/office/drawing/2014/main" id="{B0D60429-6344-4AF1-88D1-404E9829F0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6238684"/>
            <a:ext cx="2212765" cy="425144"/>
          </a:xfrm>
          <a:prstGeom prst="rect">
            <a:avLst/>
          </a:prstGeom>
        </p:spPr>
      </p:pic>
    </p:spTree>
  </p:cSld>
  <p:clrMapOvr>
    <a:masterClrMapping/>
  </p:clrMapOvr>
  <p:transition>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19941" y="983582"/>
            <a:ext cx="7235267"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indent="-344488">
              <a:buFont typeface="Arial" pitchFamily="34" charset="0"/>
              <a:buChar char="•"/>
            </a:pPr>
            <a:endParaRPr lang="en-US" sz="2300" dirty="0">
              <a:solidFill>
                <a:srgbClr val="FFC000"/>
              </a:solidFill>
              <a:latin typeface="Arial" pitchFamily="34" charset="0"/>
              <a:cs typeface="Arial" pitchFamily="34" charset="0"/>
            </a:endParaRPr>
          </a:p>
        </p:txBody>
      </p:sp>
      <p:pic>
        <p:nvPicPr>
          <p:cNvPr id="11" name="Picture 10">
            <a:extLst>
              <a:ext uri="{FF2B5EF4-FFF2-40B4-BE49-F238E27FC236}">
                <a16:creationId xmlns:a16="http://schemas.microsoft.com/office/drawing/2014/main" id="{0E621773-41AF-4AC0-B2D2-943EA5C0B3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pic>
        <p:nvPicPr>
          <p:cNvPr id="2" name="Picture 1">
            <a:extLst>
              <a:ext uri="{FF2B5EF4-FFF2-40B4-BE49-F238E27FC236}">
                <a16:creationId xmlns:a16="http://schemas.microsoft.com/office/drawing/2014/main" id="{2753BB2D-0C45-4411-B4BB-C894A9B57C62}"/>
              </a:ext>
            </a:extLst>
          </p:cNvPr>
          <p:cNvPicPr>
            <a:picLocks noChangeAspect="1"/>
          </p:cNvPicPr>
          <p:nvPr/>
        </p:nvPicPr>
        <p:blipFill>
          <a:blip r:embed="rId6"/>
          <a:stretch>
            <a:fillRect/>
          </a:stretch>
        </p:blipFill>
        <p:spPr>
          <a:xfrm>
            <a:off x="533296" y="1941500"/>
            <a:ext cx="8425155" cy="3103080"/>
          </a:xfrm>
          <a:prstGeom prst="rect">
            <a:avLst/>
          </a:prstGeom>
          <a:solidFill>
            <a:schemeClr val="bg1"/>
          </a:solidFill>
        </p:spPr>
      </p:pic>
      <p:pic>
        <p:nvPicPr>
          <p:cNvPr id="3" name="Picture 2">
            <a:extLst>
              <a:ext uri="{FF2B5EF4-FFF2-40B4-BE49-F238E27FC236}">
                <a16:creationId xmlns:a16="http://schemas.microsoft.com/office/drawing/2014/main" id="{331237F8-BFA6-48F0-AEFF-8C41C4F2C32F}"/>
              </a:ext>
            </a:extLst>
          </p:cNvPr>
          <p:cNvPicPr>
            <a:picLocks noChangeAspect="1"/>
          </p:cNvPicPr>
          <p:nvPr/>
        </p:nvPicPr>
        <p:blipFill>
          <a:blip r:embed="rId7"/>
          <a:stretch>
            <a:fillRect/>
          </a:stretch>
        </p:blipFill>
        <p:spPr>
          <a:xfrm>
            <a:off x="7483091" y="5035303"/>
            <a:ext cx="1475360" cy="707197"/>
          </a:xfrm>
          <a:prstGeom prst="rect">
            <a:avLst/>
          </a:prstGeom>
        </p:spPr>
      </p:pic>
    </p:spTree>
    <p:extLst>
      <p:ext uri="{BB962C8B-B14F-4D97-AF65-F5344CB8AC3E}">
        <p14:creationId xmlns:p14="http://schemas.microsoft.com/office/powerpoint/2010/main" val="4159717065"/>
      </p:ext>
    </p:extLst>
  </p:cSld>
  <p:clrMapOvr>
    <a:masterClrMapping/>
  </p:clrMapOvr>
  <p:transition>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110815" y="2046549"/>
            <a:ext cx="6853518" cy="20573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algn="ctr"/>
            <a:r>
              <a:rPr lang="en-US" sz="3600" dirty="0">
                <a:solidFill>
                  <a:srgbClr val="FFC000"/>
                </a:solidFill>
                <a:latin typeface="Arial" pitchFamily="34" charset="0"/>
                <a:cs typeface="Arial" pitchFamily="34" charset="0"/>
              </a:rPr>
              <a:t>Questions?</a:t>
            </a:r>
          </a:p>
        </p:txBody>
      </p:sp>
      <p:pic>
        <p:nvPicPr>
          <p:cNvPr id="11" name="Picture 10">
            <a:extLst>
              <a:ext uri="{FF2B5EF4-FFF2-40B4-BE49-F238E27FC236}">
                <a16:creationId xmlns:a16="http://schemas.microsoft.com/office/drawing/2014/main" id="{E8742284-95F8-455B-A5E4-421FE1DE42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2016215568"/>
      </p:ext>
    </p:extLst>
  </p:cSld>
  <p:clrMapOvr>
    <a:masterClrMapping/>
  </p:clrMapOvr>
  <p:transition>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2" name="Content Placeholder 2">
            <a:extLst>
              <a:ext uri="{FF2B5EF4-FFF2-40B4-BE49-F238E27FC236}">
                <a16:creationId xmlns:a16="http://schemas.microsoft.com/office/drawing/2014/main" id="{41ED6BC8-D2B8-4BB8-8EAC-C94DCC9AB912}"/>
              </a:ext>
            </a:extLst>
          </p:cNvPr>
          <p:cNvSpPr>
            <a:spLocks noGrp="1"/>
          </p:cNvSpPr>
          <p:nvPr>
            <p:ph idx="1"/>
          </p:nvPr>
        </p:nvSpPr>
        <p:spPr>
          <a:xfrm>
            <a:off x="1524001" y="654816"/>
            <a:ext cx="7561727" cy="5257800"/>
          </a:xfrm>
        </p:spPr>
        <p:txBody>
          <a:bodyPr>
            <a:normAutofit lnSpcReduction="10000"/>
          </a:bodyPr>
          <a:lstStyle/>
          <a:p>
            <a:pPr marL="0" lvl="0" indent="0"/>
            <a:r>
              <a:rPr lang="en-US" sz="1400" dirty="0">
                <a:solidFill>
                  <a:schemeClr val="bg1"/>
                </a:solidFill>
                <a:latin typeface="Times New Roman"/>
                <a:ea typeface="Times New Roman"/>
              </a:rPr>
              <a:t>Copyright 2019 University of Detroit Mercy</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has been approved for public release and unlimited distribution except as restricted below.</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NO WARRANTY. THIS UNIVERSITY OF DETROIT MERCY AND SOFTWARE ENGINEERING INSTITUTE MATERIAL IS FURNISHED ON AN “AS-IS” BASIS. UNIVERSITY OF DETROIT MERCY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Any reproduction of this material or portions thereof marked with this legend must also reproduce the disclaimers contained on this slide.</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Although the rights granted by contract do not require course attendance to use this material for U.S. Government purposes, the SEI recommends attendance to ensure proper understanding.</a:t>
            </a: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endParaRPr lang="en-US" sz="1200" dirty="0">
              <a:solidFill>
                <a:schemeClr val="bg1"/>
              </a:solidFill>
              <a:ea typeface="ＭＳ Ｐゴシック" pitchFamily="-107" charset="-128"/>
            </a:endParaRPr>
          </a:p>
        </p:txBody>
      </p:sp>
      <p:pic>
        <p:nvPicPr>
          <p:cNvPr id="13" name="Picture 12">
            <a:extLst>
              <a:ext uri="{FF2B5EF4-FFF2-40B4-BE49-F238E27FC236}">
                <a16:creationId xmlns:a16="http://schemas.microsoft.com/office/drawing/2014/main" id="{545C3E99-22FD-4667-B412-A5F88ADF9E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6203184"/>
            <a:ext cx="2212765" cy="425144"/>
          </a:xfrm>
          <a:prstGeom prst="rect">
            <a:avLst/>
          </a:prstGeom>
        </p:spPr>
      </p:pic>
    </p:spTree>
    <p:extLst>
      <p:ext uri="{BB962C8B-B14F-4D97-AF65-F5344CB8AC3E}">
        <p14:creationId xmlns:p14="http://schemas.microsoft.com/office/powerpoint/2010/main" val="2435678701"/>
      </p:ext>
    </p:extLst>
  </p:cSld>
  <p:clrMapOvr>
    <a:masterClrMapping/>
  </p:clrMapOvr>
  <p:transition>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dirty="0">
              <a:latin typeface="Arial" pitchFamily="34" charset="0"/>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r>
              <a:rPr lang="en-US" dirty="0">
                <a:latin typeface="Arial" pitchFamily="34" charset="0"/>
                <a:cs typeface="Arial" pitchFamily="34" charset="0"/>
              </a:rPr>
              <a:t> </a:t>
            </a:r>
            <a:endParaRPr lang="en-US" sz="1800" dirty="0">
              <a:latin typeface="Arial" pitchFamily="34" charset="0"/>
              <a:cs typeface="Arial" pitchFamily="34" charset="0"/>
            </a:endParaRP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0" name="TextBox 9">
            <a:extLst>
              <a:ext uri="{FF2B5EF4-FFF2-40B4-BE49-F238E27FC236}">
                <a16:creationId xmlns:a16="http://schemas.microsoft.com/office/drawing/2014/main" id="{08741645-20D9-4DFD-801B-E7DC03D7E303}"/>
              </a:ext>
            </a:extLst>
          </p:cNvPr>
          <p:cNvSpPr txBox="1"/>
          <p:nvPr/>
        </p:nvSpPr>
        <p:spPr>
          <a:xfrm>
            <a:off x="1524001" y="986694"/>
            <a:ext cx="7619999" cy="595319"/>
          </a:xfrm>
          <a:prstGeom prst="rect">
            <a:avLst/>
          </a:prstGeom>
          <a:noFill/>
        </p:spPr>
        <p:txBody>
          <a:bodyPr wrap="square" lIns="101882" tIns="50941" rIns="101882" bIns="50941">
            <a:spAutoFit/>
          </a:bodyPr>
          <a:lstStyle/>
          <a:p>
            <a:pPr algn="ctr">
              <a:tabLst>
                <a:tab pos="5092700" algn="r"/>
                <a:tab pos="6051550" algn="r"/>
              </a:tabLst>
            </a:pPr>
            <a:r>
              <a:rPr lang="en-US" sz="3200" b="1" dirty="0">
                <a:solidFill>
                  <a:schemeClr val="accent1"/>
                </a:solidFill>
                <a:latin typeface="Arial" pitchFamily="34" charset="0"/>
                <a:cs typeface="Arial" pitchFamily="34" charset="0"/>
              </a:rPr>
              <a:t>Secure Acquisition </a:t>
            </a:r>
          </a:p>
        </p:txBody>
      </p:sp>
      <p:sp>
        <p:nvSpPr>
          <p:cNvPr id="11" name="Rectangle 3">
            <a:extLst>
              <a:ext uri="{FF2B5EF4-FFF2-40B4-BE49-F238E27FC236}">
                <a16:creationId xmlns:a16="http://schemas.microsoft.com/office/drawing/2014/main" id="{0F53CE62-3171-4E12-8F3B-44D192BE173F}"/>
              </a:ext>
            </a:extLst>
          </p:cNvPr>
          <p:cNvSpPr txBox="1">
            <a:spLocks/>
          </p:cNvSpPr>
          <p:nvPr/>
        </p:nvSpPr>
        <p:spPr bwMode="auto">
          <a:xfrm>
            <a:off x="1524001" y="1553935"/>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a:bodyPr>
          <a:lstStyle/>
          <a:p>
            <a:pPr marL="381000" lvl="0" indent="-381000" algn="ctr">
              <a:spcBef>
                <a:spcPct val="20000"/>
              </a:spcBef>
            </a:pPr>
            <a:endParaRPr kumimoji="0" lang="en-US" sz="330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indent="-381000" algn="ctr">
              <a:spcBef>
                <a:spcPct val="20000"/>
              </a:spcBef>
            </a:pPr>
            <a:r>
              <a:rPr lang="en-US" sz="2400" b="1" dirty="0">
                <a:solidFill>
                  <a:schemeClr val="bg1"/>
                </a:solidFill>
                <a:effectLst>
                  <a:outerShdw blurRad="38100" dist="38100" dir="2700000" algn="tl">
                    <a:srgbClr val="000000">
                      <a:alpha val="43137"/>
                    </a:srgbClr>
                  </a:outerShdw>
                </a:effectLst>
                <a:latin typeface="Arial" pitchFamily="34" charset="0"/>
                <a:cs typeface="Arial" pitchFamily="34" charset="0"/>
              </a:rPr>
              <a:t>The Capability Maturity Assessment Checklist</a:t>
            </a:r>
          </a:p>
          <a:p>
            <a:pPr marL="381000" lvl="0" indent="-381000" algn="ctr">
              <a:spcBef>
                <a:spcPct val="20000"/>
              </a:spcBef>
            </a:pPr>
            <a:endParaRPr kumimoji="0" lang="en-US" sz="200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sp>
        <p:nvSpPr>
          <p:cNvPr id="8" name="Rectangle 3">
            <a:extLst>
              <a:ext uri="{FF2B5EF4-FFF2-40B4-BE49-F238E27FC236}">
                <a16:creationId xmlns:a16="http://schemas.microsoft.com/office/drawing/2014/main" id="{37B6B669-17FF-43DA-9FED-98989281EC75}"/>
              </a:ext>
            </a:extLst>
          </p:cNvPr>
          <p:cNvSpPr txBox="1">
            <a:spLocks/>
          </p:cNvSpPr>
          <p:nvPr/>
        </p:nvSpPr>
        <p:spPr bwMode="auto">
          <a:xfrm>
            <a:off x="1524001" y="3505200"/>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lvl="0" indent="-381000" algn="ctr">
              <a:spcBef>
                <a:spcPct val="20000"/>
              </a:spcBef>
            </a:pPr>
            <a:r>
              <a:rPr lang="en-US" sz="2000" dirty="0">
                <a:solidFill>
                  <a:schemeClr val="bg1"/>
                </a:solidFill>
                <a:latin typeface="Arial" pitchFamily="34" charset="0"/>
                <a:cs typeface="Arial" pitchFamily="34" charset="0"/>
              </a:rPr>
              <a:t>Dan Shoemaker, Ph.D.</a:t>
            </a:r>
          </a:p>
          <a:p>
            <a:pPr marL="381000" indent="-381000" algn="ctr">
              <a:spcBef>
                <a:spcPct val="20000"/>
              </a:spcBef>
            </a:pPr>
            <a:r>
              <a:rPr lang="en-US" sz="1600" dirty="0">
                <a:solidFill>
                  <a:schemeClr val="bg1"/>
                </a:solidFill>
                <a:latin typeface="Arial" pitchFamily="34" charset="0"/>
                <a:cs typeface="Arial" pitchFamily="34" charset="0"/>
              </a:rPr>
              <a:t>University of Detroit Mercy</a:t>
            </a:r>
          </a:p>
          <a:p>
            <a:pPr marL="381000" indent="-381000" algn="ctr">
              <a:spcBef>
                <a:spcPct val="20000"/>
              </a:spcBef>
            </a:pPr>
            <a:r>
              <a:rPr lang="en-US" sz="2000" dirty="0">
                <a:solidFill>
                  <a:schemeClr val="bg1"/>
                </a:solidFill>
                <a:latin typeface="Arial" pitchFamily="34" charset="0"/>
                <a:cs typeface="Arial" pitchFamily="34" charset="0"/>
              </a:rPr>
              <a:t>Anne Kohnke, Ph.D.</a:t>
            </a:r>
          </a:p>
          <a:p>
            <a:pPr marL="381000" indent="-381000" algn="ctr">
              <a:spcBef>
                <a:spcPct val="20000"/>
              </a:spcBef>
            </a:pPr>
            <a:r>
              <a:rPr lang="en-US" sz="1600" dirty="0">
                <a:solidFill>
                  <a:schemeClr val="bg1"/>
                </a:solidFill>
                <a:latin typeface="Arial" pitchFamily="34" charset="0"/>
                <a:cs typeface="Arial" pitchFamily="34" charset="0"/>
              </a:rPr>
              <a:t>University of Detroit Mercy</a:t>
            </a:r>
          </a:p>
          <a:p>
            <a:pPr marL="381000" indent="-381000" algn="ctr">
              <a:spcBef>
                <a:spcPct val="20000"/>
              </a:spcBef>
            </a:pPr>
            <a:r>
              <a:rPr lang="en-US" sz="2000" dirty="0">
                <a:solidFill>
                  <a:schemeClr val="bg1"/>
                </a:solidFill>
                <a:latin typeface="Arial" pitchFamily="34" charset="0"/>
                <a:cs typeface="Arial" pitchFamily="34" charset="0"/>
              </a:rPr>
              <a:t>Nancy R. Mead, Ph.D.</a:t>
            </a:r>
          </a:p>
          <a:p>
            <a:pPr marL="381000" indent="-381000" algn="ctr">
              <a:spcBef>
                <a:spcPct val="20000"/>
              </a:spcBef>
            </a:pPr>
            <a:r>
              <a:rPr lang="en-US" sz="1600" dirty="0">
                <a:solidFill>
                  <a:schemeClr val="bg1"/>
                </a:solidFill>
                <a:latin typeface="Arial" pitchFamily="34" charset="0"/>
                <a:cs typeface="Arial" pitchFamily="34" charset="0"/>
              </a:rPr>
              <a:t>Software Engineering Institute</a:t>
            </a:r>
          </a:p>
          <a:p>
            <a:pPr marL="381000" lvl="0" indent="-381000" algn="ctr">
              <a:spcBef>
                <a:spcPct val="20000"/>
              </a:spcBef>
            </a:pPr>
            <a:endParaRPr lang="en-US" sz="2000" dirty="0">
              <a:solidFill>
                <a:schemeClr val="bg1"/>
              </a:solidFill>
              <a:latin typeface="Arial" pitchFamily="34" charset="0"/>
              <a:cs typeface="Arial" pitchFamily="34" charset="0"/>
            </a:endParaRPr>
          </a:p>
          <a:p>
            <a:pPr marL="381000" lvl="0" indent="-381000" algn="ctr">
              <a:spcBef>
                <a:spcPct val="20000"/>
              </a:spcBef>
            </a:pPr>
            <a:r>
              <a:rPr lang="en-US" sz="2000" dirty="0">
                <a:solidFill>
                  <a:schemeClr val="bg1"/>
                </a:solidFill>
                <a:latin typeface="Arial" pitchFamily="34" charset="0"/>
                <a:cs typeface="Arial" pitchFamily="34" charset="0"/>
              </a:rPr>
              <a:t>December 2019</a:t>
            </a:r>
            <a:endParaRPr kumimoji="0" lang="en-US" sz="320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9" name="Picture 8">
            <a:extLst>
              <a:ext uri="{FF2B5EF4-FFF2-40B4-BE49-F238E27FC236}">
                <a16:creationId xmlns:a16="http://schemas.microsoft.com/office/drawing/2014/main" id="{45210567-DAB1-4600-97EC-39280B8F98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5978" y="6271579"/>
            <a:ext cx="1831765" cy="351942"/>
          </a:xfrm>
          <a:prstGeom prst="rect">
            <a:avLst/>
          </a:prstGeom>
        </p:spPr>
      </p:pic>
    </p:spTree>
    <p:extLst>
      <p:ext uri="{BB962C8B-B14F-4D97-AF65-F5344CB8AC3E}">
        <p14:creationId xmlns:p14="http://schemas.microsoft.com/office/powerpoint/2010/main" val="1638905301"/>
      </p:ext>
    </p:extLst>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SCRM Assessment Checklist</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35736" y="1097976"/>
            <a:ext cx="7085852" cy="48767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indent="-342900">
              <a:buFont typeface="Arial" panose="020B0604020202020204" pitchFamily="34" charset="0"/>
              <a:buChar char="•"/>
            </a:pPr>
            <a:r>
              <a:rPr lang="en-US" sz="2200" dirty="0">
                <a:solidFill>
                  <a:srgbClr val="FFC000"/>
                </a:solidFill>
              </a:rPr>
              <a:t>The SCRM assessment checklist evaluates the organization against the best practice recommendations of NIST IR 7622 Supply Chain Risk Management Practices for Federal Information Systems </a:t>
            </a:r>
          </a:p>
          <a:p>
            <a:pPr marL="800100" lvl="1" indent="-342900">
              <a:buFont typeface="Arial" panose="020B0604020202020204" pitchFamily="34" charset="0"/>
              <a:buChar char="•"/>
            </a:pPr>
            <a:r>
              <a:rPr lang="en-US" sz="2200" dirty="0">
                <a:solidFill>
                  <a:schemeClr val="bg1"/>
                </a:solidFill>
              </a:rPr>
              <a:t>NIST IR 7622 is currently the national standard for supply chain risk management best practice</a:t>
            </a:r>
          </a:p>
          <a:p>
            <a:endParaRPr lang="en-US" sz="2200" dirty="0">
              <a:solidFill>
                <a:srgbClr val="FFC000"/>
              </a:solidFill>
            </a:endParaRPr>
          </a:p>
          <a:p>
            <a:pPr marL="342900" indent="-342900">
              <a:buFont typeface="Arial" panose="020B0604020202020204" pitchFamily="34" charset="0"/>
              <a:buChar char="•"/>
            </a:pPr>
            <a:r>
              <a:rPr lang="en-US" sz="2200" dirty="0">
                <a:solidFill>
                  <a:srgbClr val="FFC000"/>
                </a:solidFill>
              </a:rPr>
              <a:t>The purpose of the assessment checklist is to evaluate the current capability maturity of an organization’s ICT supply chain risk management practice against ideal practice. </a:t>
            </a:r>
          </a:p>
          <a:p>
            <a:pPr marL="342900" indent="-342900">
              <a:buFont typeface="Arial" panose="020B0604020202020204" pitchFamily="34" charset="0"/>
              <a:buChar char="•"/>
            </a:pPr>
            <a:endParaRPr lang="en-US" sz="2200" dirty="0">
              <a:solidFill>
                <a:srgbClr val="FFC000"/>
              </a:solidFill>
            </a:endParaRPr>
          </a:p>
          <a:p>
            <a:pPr marL="342900" indent="-342900">
              <a:buFont typeface="Arial" panose="020B0604020202020204" pitchFamily="34" charset="0"/>
              <a:buChar char="•"/>
            </a:pPr>
            <a:r>
              <a:rPr lang="en-US" sz="2200" dirty="0">
                <a:solidFill>
                  <a:srgbClr val="FFC000"/>
                </a:solidFill>
              </a:rPr>
              <a:t>The assessment will determine areas in the organization where ICT supply chain risk management is being practiced, as well as the relative maturity of those practices </a:t>
            </a:r>
          </a:p>
          <a:p>
            <a:pPr marL="914400" lvl="1" indent="-457200" defTabSz="1017588" fontAlgn="base">
              <a:lnSpc>
                <a:spcPct val="80000"/>
              </a:lnSpc>
              <a:spcBef>
                <a:spcPct val="20000"/>
              </a:spcBef>
              <a:spcAft>
                <a:spcPct val="0"/>
              </a:spcAft>
              <a:buFont typeface="Arial" panose="020B0604020202020204" pitchFamily="34" charset="0"/>
              <a:buChar char="•"/>
              <a:defRPr/>
            </a:pPr>
            <a:endParaRPr kumimoji="0" lang="en-US" sz="2800" b="0" i="0" u="none" strike="noStrike" kern="1200" cap="none" spc="0" normalizeH="0" baseline="0" noProof="0" dirty="0">
              <a:ln>
                <a:noFill/>
              </a:ln>
              <a:solidFill>
                <a:schemeClr val="bg1"/>
              </a:solidFill>
              <a:effectLst/>
              <a:uLnTx/>
              <a:uFillTx/>
              <a:latin typeface="Arial" pitchFamily="34" charset="0"/>
              <a:cs typeface="Arial" pitchFamily="34" charset="0"/>
            </a:endParaRPr>
          </a:p>
          <a:p>
            <a:pPr marL="381000" marR="0" lvl="0" indent="-381000" algn="l" defTabSz="1017588" rtl="0" eaLnBrk="1" fontAlgn="base" latinLnBrk="0" hangingPunct="1">
              <a:lnSpc>
                <a:spcPct val="80000"/>
              </a:lnSpc>
              <a:spcBef>
                <a:spcPct val="20000"/>
              </a:spcBef>
              <a:spcAft>
                <a:spcPct val="0"/>
              </a:spcAft>
              <a:buClrTx/>
              <a:buSzTx/>
              <a:buFont typeface="Arial" charset="0"/>
              <a:buChar char="•"/>
              <a:tabLst/>
              <a:defRPr/>
            </a:pPr>
            <a:endParaRPr kumimoji="0" lang="en-US" sz="2800" b="0" i="0" u="none" strike="noStrike" kern="1200" cap="none" spc="0" normalizeH="0" baseline="0" noProof="0" dirty="0">
              <a:ln>
                <a:noFill/>
              </a:ln>
              <a:solidFill>
                <a:schemeClr val="bg1"/>
              </a:solidFill>
              <a:effectLst/>
              <a:uLnTx/>
              <a:uFillTx/>
              <a:latin typeface="Arial" pitchFamily="34" charset="0"/>
              <a:cs typeface="Arial" pitchFamily="34" charset="0"/>
            </a:endParaRPr>
          </a:p>
        </p:txBody>
      </p:sp>
      <p:pic>
        <p:nvPicPr>
          <p:cNvPr id="11" name="Picture 10">
            <a:extLst>
              <a:ext uri="{FF2B5EF4-FFF2-40B4-BE49-F238E27FC236}">
                <a16:creationId xmlns:a16="http://schemas.microsoft.com/office/drawing/2014/main" id="{A9A7035B-5469-4415-93B0-D3975ABF758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5736" y="6272662"/>
            <a:ext cx="1831765" cy="351942"/>
          </a:xfrm>
          <a:prstGeom prst="rect">
            <a:avLst/>
          </a:prstGeom>
        </p:spPr>
      </p:pic>
    </p:spTree>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Communities of Practice</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56104" y="1305793"/>
            <a:ext cx="7085852" cy="48767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lvl="0" indent="-381000">
              <a:spcBef>
                <a:spcPct val="20000"/>
              </a:spcBef>
              <a:buFont typeface="Arial" charset="0"/>
              <a:buChar char="•"/>
            </a:pPr>
            <a:r>
              <a:rPr lang="en-US" sz="2400" dirty="0">
                <a:solidFill>
                  <a:srgbClr val="FFC000"/>
                </a:solidFill>
                <a:latin typeface="Arial" pitchFamily="34" charset="0"/>
                <a:cs typeface="Arial" pitchFamily="34" charset="0"/>
              </a:rPr>
              <a:t>The practices in NIST IR 7622 apply differently within three different communities of practice; </a:t>
            </a:r>
            <a:r>
              <a:rPr lang="en-US" sz="2400" dirty="0">
                <a:solidFill>
                  <a:schemeClr val="bg1"/>
                </a:solidFill>
                <a:latin typeface="Arial" pitchFamily="34" charset="0"/>
                <a:cs typeface="Arial" pitchFamily="34" charset="0"/>
              </a:rPr>
              <a:t>Acquirers, Suppliers and Integrators. </a:t>
            </a:r>
          </a:p>
          <a:p>
            <a:pPr marL="381000" lvl="0" indent="-381000">
              <a:spcBef>
                <a:spcPct val="20000"/>
              </a:spcBef>
              <a:buFont typeface="Arial" charset="0"/>
              <a:buChar char="•"/>
            </a:pPr>
            <a:endParaRPr lang="en-US" sz="2400" dirty="0">
              <a:solidFill>
                <a:schemeClr val="bg1"/>
              </a:solidFill>
              <a:latin typeface="Arial" pitchFamily="34" charset="0"/>
              <a:cs typeface="Arial" pitchFamily="34" charset="0"/>
            </a:endParaRPr>
          </a:p>
          <a:p>
            <a:pPr marL="381000" lvl="0" indent="-381000">
              <a:spcBef>
                <a:spcPct val="20000"/>
              </a:spcBef>
              <a:buFont typeface="Arial" charset="0"/>
              <a:buChar char="•"/>
            </a:pPr>
            <a:r>
              <a:rPr lang="en-US" sz="2400" dirty="0">
                <a:solidFill>
                  <a:srgbClr val="FFC000"/>
                </a:solidFill>
                <a:latin typeface="Arial" pitchFamily="34" charset="0"/>
                <a:cs typeface="Arial" pitchFamily="34" charset="0"/>
              </a:rPr>
              <a:t>Depending on the organization being assessed, respondents may be required to fill out this assessment checklist for </a:t>
            </a:r>
            <a:r>
              <a:rPr lang="en-US" sz="2400" dirty="0">
                <a:solidFill>
                  <a:schemeClr val="bg1"/>
                </a:solidFill>
                <a:latin typeface="Arial" pitchFamily="34" charset="0"/>
                <a:cs typeface="Arial" pitchFamily="34" charset="0"/>
              </a:rPr>
              <a:t>more than one community of practice. </a:t>
            </a:r>
          </a:p>
          <a:p>
            <a:pPr marL="381000" lvl="0" indent="-381000">
              <a:spcBef>
                <a:spcPct val="20000"/>
              </a:spcBef>
              <a:buFont typeface="Arial" charset="0"/>
              <a:buChar char="•"/>
            </a:pPr>
            <a:endParaRPr lang="en-US" sz="2400" dirty="0">
              <a:solidFill>
                <a:schemeClr val="bg1"/>
              </a:solidFill>
              <a:latin typeface="Arial" pitchFamily="34" charset="0"/>
              <a:cs typeface="Arial" pitchFamily="34" charset="0"/>
            </a:endParaRPr>
          </a:p>
        </p:txBody>
      </p:sp>
      <p:pic>
        <p:nvPicPr>
          <p:cNvPr id="11" name="Picture 10">
            <a:extLst>
              <a:ext uri="{FF2B5EF4-FFF2-40B4-BE49-F238E27FC236}">
                <a16:creationId xmlns:a16="http://schemas.microsoft.com/office/drawing/2014/main" id="{A9A7035B-5469-4415-93B0-D3975ABF758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5736" y="6272662"/>
            <a:ext cx="1831765" cy="351942"/>
          </a:xfrm>
          <a:prstGeom prst="rect">
            <a:avLst/>
          </a:prstGeom>
        </p:spPr>
      </p:pic>
    </p:spTree>
    <p:extLst>
      <p:ext uri="{BB962C8B-B14F-4D97-AF65-F5344CB8AC3E}">
        <p14:creationId xmlns:p14="http://schemas.microsoft.com/office/powerpoint/2010/main" val="4043966169"/>
      </p:ext>
    </p:extLst>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Communities of Practice</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35736" y="1197585"/>
            <a:ext cx="7085852" cy="4876798"/>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lvl="0" indent="-381000">
              <a:spcBef>
                <a:spcPct val="20000"/>
              </a:spcBef>
              <a:buFont typeface="Arial" charset="0"/>
              <a:buChar char="•"/>
            </a:pPr>
            <a:r>
              <a:rPr lang="en-US" sz="2400" dirty="0">
                <a:solidFill>
                  <a:srgbClr val="FFC000"/>
                </a:solidFill>
                <a:latin typeface="Arial" pitchFamily="34" charset="0"/>
                <a:cs typeface="Arial" pitchFamily="34" charset="0"/>
              </a:rPr>
              <a:t>And as a consequence three different assessment checklists have been developed representing each of those notional communities. </a:t>
            </a:r>
          </a:p>
          <a:p>
            <a:pPr marL="381000" lvl="0" indent="-381000">
              <a:spcBef>
                <a:spcPct val="20000"/>
              </a:spcBef>
              <a:buFont typeface="Arial" charset="0"/>
              <a:buChar char="•"/>
            </a:pPr>
            <a:endParaRPr lang="en-US" sz="1400" dirty="0">
              <a:solidFill>
                <a:srgbClr val="FFC000"/>
              </a:solidFill>
              <a:latin typeface="Arial" pitchFamily="34" charset="0"/>
              <a:cs typeface="Arial" pitchFamily="34" charset="0"/>
            </a:endParaRPr>
          </a:p>
          <a:p>
            <a:pPr marL="381000" lvl="0" indent="-381000">
              <a:spcBef>
                <a:spcPct val="20000"/>
              </a:spcBef>
              <a:buFont typeface="Arial" charset="0"/>
              <a:buChar char="•"/>
            </a:pPr>
            <a:r>
              <a:rPr lang="en-US" sz="2400" dirty="0">
                <a:solidFill>
                  <a:srgbClr val="FFC000"/>
                </a:solidFill>
                <a:latin typeface="Arial" pitchFamily="34" charset="0"/>
                <a:cs typeface="Arial" pitchFamily="34" charset="0"/>
              </a:rPr>
              <a:t>Some companies might be required to fill out more than one response</a:t>
            </a:r>
          </a:p>
          <a:p>
            <a:pPr marL="381000" lvl="0" indent="-381000">
              <a:spcBef>
                <a:spcPct val="20000"/>
              </a:spcBef>
              <a:buFont typeface="Arial" charset="0"/>
              <a:buChar char="•"/>
            </a:pPr>
            <a:endParaRPr lang="en-US" sz="1400" dirty="0">
              <a:solidFill>
                <a:srgbClr val="FFC000"/>
              </a:solidFill>
              <a:latin typeface="Arial" pitchFamily="34" charset="0"/>
              <a:cs typeface="Arial" pitchFamily="34" charset="0"/>
            </a:endParaRPr>
          </a:p>
          <a:p>
            <a:pPr marL="381000" lvl="0" indent="-381000">
              <a:spcBef>
                <a:spcPct val="20000"/>
              </a:spcBef>
              <a:buFont typeface="Arial" charset="0"/>
              <a:buChar char="•"/>
            </a:pPr>
            <a:r>
              <a:rPr lang="en-US" sz="2400" dirty="0">
                <a:solidFill>
                  <a:srgbClr val="FFC000"/>
                </a:solidFill>
                <a:latin typeface="Arial" pitchFamily="34" charset="0"/>
                <a:cs typeface="Arial" pitchFamily="34" charset="0"/>
              </a:rPr>
              <a:t>For instance where the company is an </a:t>
            </a:r>
            <a:r>
              <a:rPr lang="en-US" sz="2400" dirty="0">
                <a:solidFill>
                  <a:schemeClr val="bg1"/>
                </a:solidFill>
                <a:latin typeface="Arial" pitchFamily="34" charset="0"/>
                <a:cs typeface="Arial" pitchFamily="34" charset="0"/>
              </a:rPr>
              <a:t>integrator </a:t>
            </a:r>
            <a:r>
              <a:rPr lang="en-US" sz="2400" dirty="0">
                <a:solidFill>
                  <a:srgbClr val="FFC000"/>
                </a:solidFill>
                <a:latin typeface="Arial" pitchFamily="34" charset="0"/>
                <a:cs typeface="Arial" pitchFamily="34" charset="0"/>
              </a:rPr>
              <a:t>it is likely to also be a </a:t>
            </a:r>
            <a:r>
              <a:rPr lang="en-US" sz="2400" dirty="0">
                <a:solidFill>
                  <a:schemeClr val="bg1"/>
                </a:solidFill>
                <a:latin typeface="Arial" pitchFamily="34" charset="0"/>
                <a:cs typeface="Arial" pitchFamily="34" charset="0"/>
              </a:rPr>
              <a:t>supplier and a customer</a:t>
            </a:r>
          </a:p>
          <a:p>
            <a:pPr marL="381000" lvl="0" indent="-381000">
              <a:spcBef>
                <a:spcPct val="20000"/>
              </a:spcBef>
              <a:buFont typeface="Arial" charset="0"/>
              <a:buChar char="•"/>
            </a:pPr>
            <a:r>
              <a:rPr lang="en-US" sz="2400" dirty="0">
                <a:solidFill>
                  <a:srgbClr val="FFC000"/>
                </a:solidFill>
                <a:latin typeface="Arial" pitchFamily="34" charset="0"/>
                <a:cs typeface="Arial" pitchFamily="34" charset="0"/>
              </a:rPr>
              <a:t>Each of the 273 best practices are treated as a unique requirement. </a:t>
            </a:r>
          </a:p>
          <a:p>
            <a:pPr marL="381000" lvl="0" indent="-381000">
              <a:spcBef>
                <a:spcPct val="20000"/>
              </a:spcBef>
              <a:buFont typeface="Arial" charset="0"/>
              <a:buChar char="•"/>
            </a:pPr>
            <a:endParaRPr lang="en-US" sz="2400" dirty="0">
              <a:solidFill>
                <a:schemeClr val="bg1"/>
              </a:solidFill>
              <a:latin typeface="Arial" pitchFamily="34" charset="0"/>
              <a:cs typeface="Arial" pitchFamily="34" charset="0"/>
            </a:endParaRPr>
          </a:p>
        </p:txBody>
      </p:sp>
      <p:pic>
        <p:nvPicPr>
          <p:cNvPr id="11" name="Picture 10">
            <a:extLst>
              <a:ext uri="{FF2B5EF4-FFF2-40B4-BE49-F238E27FC236}">
                <a16:creationId xmlns:a16="http://schemas.microsoft.com/office/drawing/2014/main" id="{A9A7035B-5469-4415-93B0-D3975ABF758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5736" y="6272662"/>
            <a:ext cx="1831765" cy="351942"/>
          </a:xfrm>
          <a:prstGeom prst="rect">
            <a:avLst/>
          </a:prstGeom>
        </p:spPr>
      </p:pic>
    </p:spTree>
    <p:extLst>
      <p:ext uri="{BB962C8B-B14F-4D97-AF65-F5344CB8AC3E}">
        <p14:creationId xmlns:p14="http://schemas.microsoft.com/office/powerpoint/2010/main" val="3350160913"/>
      </p:ext>
    </p:extLst>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19941" y="983582"/>
            <a:ext cx="7235267"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4488" indent="-344488">
              <a:buFont typeface="Arial" pitchFamily="34" charset="0"/>
              <a:buChar char="•"/>
            </a:pPr>
            <a:endParaRPr lang="en-US" sz="23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The respondent provides their best estimate of the level of execution for each of these requirements. </a:t>
            </a:r>
          </a:p>
          <a:p>
            <a:pPr marL="344488" indent="-344488">
              <a:buFont typeface="Arial" pitchFamily="34" charset="0"/>
              <a:buChar char="•"/>
            </a:pPr>
            <a:endParaRPr lang="en-US" sz="23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rgbClr val="FFC000"/>
                </a:solidFill>
                <a:latin typeface="Arial" pitchFamily="34" charset="0"/>
                <a:cs typeface="Arial" pitchFamily="34" charset="0"/>
              </a:rPr>
              <a:t>At the conclusion of the evaluation there will be a ranking for the degree of process capability. </a:t>
            </a:r>
          </a:p>
          <a:p>
            <a:pPr marL="801688" lvl="1" indent="-344488">
              <a:buFont typeface="Arial" pitchFamily="34" charset="0"/>
              <a:buChar char="•"/>
            </a:pPr>
            <a:r>
              <a:rPr lang="en-US" sz="2300" dirty="0">
                <a:solidFill>
                  <a:srgbClr val="FFC000"/>
                </a:solidFill>
                <a:latin typeface="Arial" pitchFamily="34" charset="0"/>
                <a:cs typeface="Arial" pitchFamily="34" charset="0"/>
              </a:rPr>
              <a:t>The ranking will roughly determine that organization’s level of capability maturity based on where the bulk of your responses fall. </a:t>
            </a:r>
          </a:p>
          <a:p>
            <a:pPr marL="801688" lvl="1" indent="-344488">
              <a:buFont typeface="Arial" pitchFamily="34" charset="0"/>
              <a:buChar char="•"/>
            </a:pPr>
            <a:r>
              <a:rPr lang="en-US" sz="2300" dirty="0">
                <a:solidFill>
                  <a:srgbClr val="FFC000"/>
                </a:solidFill>
                <a:latin typeface="Arial" pitchFamily="34" charset="0"/>
                <a:cs typeface="Arial" pitchFamily="34" charset="0"/>
              </a:rPr>
              <a:t>This will allow you to judge the relative trustworthiness of that company’s supply chain risk management processes, as well as the areas where some improvement may be required</a:t>
            </a:r>
          </a:p>
          <a:p>
            <a:pPr marL="344488" indent="-344488">
              <a:buFont typeface="Arial" pitchFamily="34" charset="0"/>
              <a:buChar char="•"/>
            </a:pPr>
            <a:endParaRPr lang="en-US" sz="2300" dirty="0">
              <a:solidFill>
                <a:srgbClr val="FFC000"/>
              </a:solidFill>
              <a:latin typeface="Arial" pitchFamily="34" charset="0"/>
              <a:cs typeface="Arial" pitchFamily="34" charset="0"/>
            </a:endParaRPr>
          </a:p>
        </p:txBody>
      </p:sp>
      <p:pic>
        <p:nvPicPr>
          <p:cNvPr id="11" name="Picture 10">
            <a:extLst>
              <a:ext uri="{FF2B5EF4-FFF2-40B4-BE49-F238E27FC236}">
                <a16:creationId xmlns:a16="http://schemas.microsoft.com/office/drawing/2014/main" id="{0E621773-41AF-4AC0-B2D2-943EA5C0B3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19941" y="983582"/>
            <a:ext cx="7235267"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300" dirty="0">
                <a:solidFill>
                  <a:srgbClr val="FFC000"/>
                </a:solidFill>
                <a:latin typeface="Arial" pitchFamily="34" charset="0"/>
                <a:cs typeface="Arial" pitchFamily="34" charset="0"/>
              </a:rPr>
              <a:t>For each practice the respondent will rate its execution as: </a:t>
            </a:r>
          </a:p>
          <a:p>
            <a:r>
              <a:rPr lang="en-US" sz="2300" dirty="0">
                <a:solidFill>
                  <a:srgbClr val="FFC000"/>
                </a:solidFill>
                <a:latin typeface="Arial" pitchFamily="34" charset="0"/>
                <a:cs typeface="Arial" pitchFamily="34" charset="0"/>
              </a:rPr>
              <a:t> </a:t>
            </a:r>
          </a:p>
          <a:p>
            <a:pPr marL="344488" indent="-344488">
              <a:buFont typeface="Arial" pitchFamily="34" charset="0"/>
              <a:buChar char="•"/>
            </a:pPr>
            <a:r>
              <a:rPr lang="en-US" sz="2300" dirty="0">
                <a:solidFill>
                  <a:schemeClr val="bg1"/>
                </a:solidFill>
                <a:latin typeface="Arial" pitchFamily="34" charset="0"/>
                <a:cs typeface="Arial" pitchFamily="34" charset="0"/>
              </a:rPr>
              <a:t>Incomplete:</a:t>
            </a:r>
            <a:r>
              <a:rPr lang="en-US" sz="2300" dirty="0">
                <a:solidFill>
                  <a:srgbClr val="FFC000"/>
                </a:solidFill>
                <a:latin typeface="Arial" pitchFamily="34" charset="0"/>
                <a:cs typeface="Arial" pitchFamily="34" charset="0"/>
              </a:rPr>
              <a:t> There is general failure to perform the base practices</a:t>
            </a:r>
          </a:p>
          <a:p>
            <a:pPr marL="344488" indent="-344488">
              <a:buFont typeface="Arial" pitchFamily="34" charset="0"/>
              <a:buChar char="•"/>
            </a:pPr>
            <a:endParaRPr lang="en-US" sz="23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chemeClr val="bg1"/>
                </a:solidFill>
                <a:latin typeface="Arial" pitchFamily="34" charset="0"/>
                <a:cs typeface="Arial" pitchFamily="34" charset="0"/>
              </a:rPr>
              <a:t>Performed:</a:t>
            </a:r>
            <a:r>
              <a:rPr lang="en-US" sz="2300" dirty="0">
                <a:solidFill>
                  <a:srgbClr val="FFC000"/>
                </a:solidFill>
                <a:latin typeface="Arial" pitchFamily="34" charset="0"/>
                <a:cs typeface="Arial" pitchFamily="34" charset="0"/>
              </a:rPr>
              <a:t> Base practices of the process are generally performed. Performance depends on individual knowledge and effort.  </a:t>
            </a:r>
          </a:p>
          <a:p>
            <a:pPr marL="344488" indent="-344488">
              <a:buFont typeface="Arial" pitchFamily="34" charset="0"/>
              <a:buChar char="•"/>
            </a:pPr>
            <a:endParaRPr lang="en-US" sz="23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chemeClr val="bg1"/>
                </a:solidFill>
                <a:latin typeface="Arial" pitchFamily="34" charset="0"/>
                <a:cs typeface="Arial" pitchFamily="34" charset="0"/>
              </a:rPr>
              <a:t>Managed:</a:t>
            </a:r>
            <a:r>
              <a:rPr lang="en-US" sz="2300" dirty="0">
                <a:solidFill>
                  <a:srgbClr val="FFC000"/>
                </a:solidFill>
                <a:latin typeface="Arial" pitchFamily="34" charset="0"/>
                <a:cs typeface="Arial" pitchFamily="34" charset="0"/>
              </a:rPr>
              <a:t> The performance of the process is planned and tracked and executed systematically within the organization. </a:t>
            </a:r>
          </a:p>
          <a:p>
            <a:pPr marL="344488" indent="-344488">
              <a:buFont typeface="Arial" pitchFamily="34" charset="0"/>
              <a:buChar char="•"/>
            </a:pPr>
            <a:endParaRPr lang="en-US" sz="2300" dirty="0">
              <a:solidFill>
                <a:srgbClr val="FFC000"/>
              </a:solidFill>
              <a:latin typeface="Arial" pitchFamily="34" charset="0"/>
              <a:cs typeface="Arial" pitchFamily="34" charset="0"/>
            </a:endParaRPr>
          </a:p>
        </p:txBody>
      </p:sp>
      <p:pic>
        <p:nvPicPr>
          <p:cNvPr id="11" name="Picture 10">
            <a:extLst>
              <a:ext uri="{FF2B5EF4-FFF2-40B4-BE49-F238E27FC236}">
                <a16:creationId xmlns:a16="http://schemas.microsoft.com/office/drawing/2014/main" id="{0E621773-41AF-4AC0-B2D2-943EA5C0B3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3808507324"/>
      </p:ext>
    </p:extLst>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50800" dist="38100" dir="5400000" algn="t" rotWithShape="0">
                    <a:prstClr val="black">
                      <a:alpha val="40000"/>
                    </a:prstClr>
                  </a:outerShdw>
                </a:effectLst>
                <a:latin typeface="Arial" pitchFamily="34" charset="0"/>
                <a:cs typeface="Arial" pitchFamily="34" charset="0"/>
              </a:rPr>
              <a:t>The Initiation Process</a:t>
            </a: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919941" y="983582"/>
            <a:ext cx="7235267"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r>
              <a:rPr lang="en-US" sz="2300" dirty="0">
                <a:solidFill>
                  <a:srgbClr val="FFC000"/>
                </a:solidFill>
                <a:latin typeface="Arial" pitchFamily="34" charset="0"/>
                <a:cs typeface="Arial" pitchFamily="34" charset="0"/>
              </a:rPr>
              <a:t>For each practice the respondent will rate its execution as: </a:t>
            </a:r>
          </a:p>
          <a:p>
            <a:r>
              <a:rPr lang="en-US" sz="2300" dirty="0">
                <a:solidFill>
                  <a:srgbClr val="FFC000"/>
                </a:solidFill>
                <a:latin typeface="Arial" pitchFamily="34" charset="0"/>
                <a:cs typeface="Arial" pitchFamily="34" charset="0"/>
              </a:rPr>
              <a:t> </a:t>
            </a:r>
          </a:p>
          <a:p>
            <a:pPr marL="344488" indent="-344488">
              <a:buFont typeface="Arial" pitchFamily="34" charset="0"/>
              <a:buChar char="•"/>
            </a:pPr>
            <a:r>
              <a:rPr lang="en-US" sz="2300" dirty="0">
                <a:solidFill>
                  <a:schemeClr val="bg1"/>
                </a:solidFill>
                <a:latin typeface="Arial" pitchFamily="34" charset="0"/>
                <a:cs typeface="Arial" pitchFamily="34" charset="0"/>
              </a:rPr>
              <a:t>Predictable:</a:t>
            </a:r>
            <a:r>
              <a:rPr lang="en-US" sz="2300" dirty="0">
                <a:solidFill>
                  <a:srgbClr val="FFC000"/>
                </a:solidFill>
                <a:latin typeface="Arial" pitchFamily="34" charset="0"/>
                <a:cs typeface="Arial" pitchFamily="34" charset="0"/>
              </a:rPr>
              <a:t> Execution of the process is fully reliable because detailed measures of performance are collected and analyzed.  </a:t>
            </a:r>
          </a:p>
          <a:p>
            <a:pPr marL="344488" indent="-344488">
              <a:buFont typeface="Arial" pitchFamily="34" charset="0"/>
              <a:buChar char="•"/>
            </a:pPr>
            <a:endParaRPr lang="en-US" sz="2300" dirty="0">
              <a:solidFill>
                <a:srgbClr val="FFC000"/>
              </a:solidFill>
              <a:latin typeface="Arial" pitchFamily="34" charset="0"/>
              <a:cs typeface="Arial" pitchFamily="34" charset="0"/>
            </a:endParaRPr>
          </a:p>
          <a:p>
            <a:pPr marL="344488" indent="-344488">
              <a:buFont typeface="Arial" pitchFamily="34" charset="0"/>
              <a:buChar char="•"/>
            </a:pPr>
            <a:r>
              <a:rPr lang="en-US" sz="2300" dirty="0">
                <a:solidFill>
                  <a:schemeClr val="bg1"/>
                </a:solidFill>
                <a:latin typeface="Arial" pitchFamily="34" charset="0"/>
                <a:cs typeface="Arial" pitchFamily="34" charset="0"/>
              </a:rPr>
              <a:t>Optimizing: </a:t>
            </a:r>
            <a:r>
              <a:rPr lang="en-US" sz="2300" dirty="0">
                <a:solidFill>
                  <a:srgbClr val="FFC000"/>
                </a:solidFill>
                <a:latin typeface="Arial" pitchFamily="34" charset="0"/>
                <a:cs typeface="Arial" pitchFamily="34" charset="0"/>
              </a:rPr>
              <a:t>Continuous process improvement is enforced by quantitative data that is obtained from the execution of the defined processes as well as from piloting innovative ideas and technologies. </a:t>
            </a:r>
          </a:p>
          <a:p>
            <a:pPr marL="344488" indent="-344488">
              <a:buFont typeface="Arial" pitchFamily="34" charset="0"/>
              <a:buChar char="•"/>
            </a:pPr>
            <a:endParaRPr lang="en-US" sz="2300" dirty="0">
              <a:solidFill>
                <a:srgbClr val="FFC000"/>
              </a:solidFill>
              <a:latin typeface="Arial" pitchFamily="34" charset="0"/>
              <a:cs typeface="Arial" pitchFamily="34" charset="0"/>
            </a:endParaRPr>
          </a:p>
        </p:txBody>
      </p:sp>
      <p:pic>
        <p:nvPicPr>
          <p:cNvPr id="11" name="Picture 10">
            <a:extLst>
              <a:ext uri="{FF2B5EF4-FFF2-40B4-BE49-F238E27FC236}">
                <a16:creationId xmlns:a16="http://schemas.microsoft.com/office/drawing/2014/main" id="{0E621773-41AF-4AC0-B2D2-943EA5C0B3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1109" y="6227626"/>
            <a:ext cx="1831765" cy="351942"/>
          </a:xfrm>
          <a:prstGeom prst="rect">
            <a:avLst/>
          </a:prstGeom>
        </p:spPr>
      </p:pic>
    </p:spTree>
    <p:extLst>
      <p:ext uri="{BB962C8B-B14F-4D97-AF65-F5344CB8AC3E}">
        <p14:creationId xmlns:p14="http://schemas.microsoft.com/office/powerpoint/2010/main" val="1261455260"/>
      </p:ext>
    </p:extLst>
  </p:cSld>
  <p:clrMapOvr>
    <a:masterClrMapping/>
  </p:clrMapOvr>
  <p:transition>
    <p:pull dir="d"/>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780</Words>
  <Application>Microsoft Office PowerPoint</Application>
  <PresentationFormat>On-screen Show (4:3)</PresentationFormat>
  <Paragraphs>74</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 Shoemaker</dc:creator>
  <cp:lastModifiedBy>Anne Kohnke</cp:lastModifiedBy>
  <cp:revision>98</cp:revision>
  <dcterms:created xsi:type="dcterms:W3CDTF">2010-03-17T20:25:37Z</dcterms:created>
  <dcterms:modified xsi:type="dcterms:W3CDTF">2020-01-16T21:41:02Z</dcterms:modified>
</cp:coreProperties>
</file>